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3" r:id="rId5"/>
    <p:sldId id="273" r:id="rId6"/>
    <p:sldId id="271" r:id="rId7"/>
    <p:sldId id="258" r:id="rId8"/>
    <p:sldId id="260" r:id="rId9"/>
    <p:sldId id="261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3F3EA-D0C5-4047-95AA-C24CC08358A9}" type="datetimeFigureOut">
              <a:rPr lang="ru-RU"/>
              <a:pPr>
                <a:defRPr/>
              </a:pPr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3C5DD-481A-4C5C-BFF1-9BEDB768F2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0D3B4-9A8E-4D30-AF75-4D98FAB8B64C}" type="datetimeFigureOut">
              <a:rPr lang="ru-RU"/>
              <a:pPr>
                <a:defRPr/>
              </a:pPr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CFDF3-94D1-493A-9CCB-0641025C24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72E10-3B58-4388-BB73-514039586F06}" type="datetimeFigureOut">
              <a:rPr lang="ru-RU"/>
              <a:pPr>
                <a:defRPr/>
              </a:pPr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ACA02-310A-4B8D-B3D1-4FC40B6829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55CD3-9F61-4AB7-8753-091DE9B115BB}" type="datetimeFigureOut">
              <a:rPr lang="ru-RU"/>
              <a:pPr>
                <a:defRPr/>
              </a:pPr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188A9-ACB3-4EBD-8658-0E2946C19C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102A9-B12C-4AB9-87EC-C11024FA2D6B}" type="datetimeFigureOut">
              <a:rPr lang="ru-RU"/>
              <a:pPr>
                <a:defRPr/>
              </a:pPr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AF5A4-0EAF-4098-8630-288822241F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6EE6F-F649-49B3-9326-A5F31D7FE31E}" type="datetimeFigureOut">
              <a:rPr lang="ru-RU"/>
              <a:pPr>
                <a:defRPr/>
              </a:pPr>
              <a:t>18.11.2024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D0AC9-C947-444A-B8C4-AEB2E1ED9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4CBA5-43E4-4C61-BB03-B58D861B588E}" type="datetimeFigureOut">
              <a:rPr lang="ru-RU"/>
              <a:pPr>
                <a:defRPr/>
              </a:pPr>
              <a:t>18.11.2024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D4A2E-80A3-4834-999D-659CFF0950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1C840-CD91-4EDE-8342-BE4D993BF1D2}" type="datetimeFigureOut">
              <a:rPr lang="ru-RU"/>
              <a:pPr>
                <a:defRPr/>
              </a:pPr>
              <a:t>18.11.2024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BEB62-11EE-4CFF-A475-33F1C43089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F5FFC-DC3E-49E8-8382-A0B70450F5B0}" type="datetimeFigureOut">
              <a:rPr lang="ru-RU"/>
              <a:pPr>
                <a:defRPr/>
              </a:pPr>
              <a:t>18.11.2024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55F3B-A394-4002-B7FB-A4EBFEFE69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0C551-4740-4EF3-87D4-2E9198ABDBA2}" type="datetimeFigureOut">
              <a:rPr lang="ru-RU"/>
              <a:pPr>
                <a:defRPr/>
              </a:pPr>
              <a:t>18.11.2024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8C1EF-B202-42D1-9BF2-6DB79D1253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AC57F-5EBD-4C53-96E3-55600C65350D}" type="datetimeFigureOut">
              <a:rPr lang="ru-RU"/>
              <a:pPr>
                <a:defRPr/>
              </a:pPr>
              <a:t>18.11.2024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DC343-2BC7-406F-93D9-F8F7E87652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ECB81B-54DB-4354-9EC4-42F9701ACC27}" type="datetimeFigureOut">
              <a:rPr lang="ru-RU"/>
              <a:pPr>
                <a:defRPr/>
              </a:pPr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1FCC34-E88D-43D6-8F3E-D20AA538F0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&#1090;&#1086;&#1084;&#1072;&#1089;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7200" b="1" i="1" dirty="0" smtClean="0">
                <a:solidFill>
                  <a:srgbClr val="C00000"/>
                </a:solidFill>
              </a:rPr>
              <a:t>Понятие и </a:t>
            </a:r>
            <a:r>
              <a:rPr lang="ru-RU" sz="7200" b="1" i="1" smtClean="0">
                <a:solidFill>
                  <a:srgbClr val="C00000"/>
                </a:solidFill>
              </a:rPr>
              <a:t>виды коррупции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106680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002060"/>
                </a:solidFill>
              </a:rPr>
              <a:t>Вечерняя (сменная) школа </a:t>
            </a:r>
            <a:r>
              <a:rPr lang="ru-RU" smtClean="0">
                <a:solidFill>
                  <a:srgbClr val="002060"/>
                </a:solidFill>
              </a:rPr>
              <a:t>№</a:t>
            </a:r>
            <a:r>
              <a:rPr lang="ru-RU" smtClean="0">
                <a:solidFill>
                  <a:srgbClr val="002060"/>
                </a:solidFill>
              </a:rPr>
              <a:t>7</a:t>
            </a:r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Содержимое 2"/>
          <p:cNvSpPr>
            <a:spLocks noGrp="1"/>
          </p:cNvSpPr>
          <p:nvPr>
            <p:ph idx="1"/>
          </p:nvPr>
        </p:nvSpPr>
        <p:spPr>
          <a:xfrm>
            <a:off x="571500" y="500063"/>
            <a:ext cx="8229600" cy="2614612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b="1" i="1" smtClean="0">
                <a:solidFill>
                  <a:srgbClr val="002060"/>
                </a:solidFill>
              </a:rPr>
              <a:t>Коррупция «есть корень, из которого</a:t>
            </a:r>
            <a:endParaRPr lang="ru-RU" b="1" smtClean="0">
              <a:solidFill>
                <a:srgbClr val="002060"/>
              </a:solidFill>
            </a:endParaRPr>
          </a:p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b="1" i="1" smtClean="0">
                <a:solidFill>
                  <a:srgbClr val="002060"/>
                </a:solidFill>
              </a:rPr>
              <a:t>вытекает во все времена и при всяких</a:t>
            </a:r>
            <a:endParaRPr lang="ru-RU" b="1" smtClean="0">
              <a:solidFill>
                <a:srgbClr val="002060"/>
              </a:solidFill>
            </a:endParaRPr>
          </a:p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b="1" i="1" smtClean="0">
                <a:solidFill>
                  <a:srgbClr val="002060"/>
                </a:solidFill>
              </a:rPr>
              <a:t>соблазнах презрение ко всем законам»</a:t>
            </a:r>
            <a:r>
              <a:rPr lang="ru-RU" b="1" smtClean="0">
                <a:solidFill>
                  <a:srgbClr val="002060"/>
                </a:solidFill>
              </a:rPr>
              <a:t>.</a:t>
            </a:r>
          </a:p>
          <a:p>
            <a:pPr marL="0" indent="0" algn="r" eaLnBrk="1" hangingPunct="1">
              <a:spcBef>
                <a:spcPct val="0"/>
              </a:spcBef>
              <a:buFont typeface="Arial" charset="0"/>
              <a:buNone/>
            </a:pPr>
            <a:r>
              <a:rPr lang="ru-RU" u="sng" smtClean="0">
                <a:hlinkClick r:id="rId2"/>
              </a:rPr>
              <a:t>Томас Гоббс</a:t>
            </a:r>
            <a:endParaRPr lang="ru-RU" smtClean="0"/>
          </a:p>
        </p:txBody>
      </p:sp>
      <p:pic>
        <p:nvPicPr>
          <p:cNvPr id="307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813" y="2714625"/>
            <a:ext cx="528637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214563"/>
            <a:ext cx="8229600" cy="15001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Многие сравнивают </a:t>
            </a:r>
            <a:b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коррупцию с болячкой. </a:t>
            </a:r>
            <a:b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У каждой болячки есть свои причины, которые нужно лечить.</a:t>
            </a:r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Каковы же причины коррупции?</a:t>
            </a:r>
            <a:br>
              <a:rPr lang="ru-RU" b="1" i="1" dirty="0" smtClean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Причины коррупции: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 </a:t>
            </a:r>
            <a:r>
              <a:rPr lang="ru-RU" b="1" dirty="0" smtClean="0">
                <a:solidFill>
                  <a:srgbClr val="002060"/>
                </a:solidFill>
              </a:rPr>
              <a:t> -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Низкая заработная плата государственных служащих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   - Незнание законов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   - Желание легкой наживы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  -  Частая сменяемость лиц на различных должностях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   - Нестабильность в стране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  -  Коррупция как привычка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  - Низкий уровень жизни населения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  - Слабая развитость государственных институтов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 -  Безработица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  - Неразвитость институтов гражданского общества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Формы коррупции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Взятка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Растрата</a:t>
            </a:r>
            <a:endParaRPr lang="ru-RU" dirty="0" smtClean="0">
              <a:solidFill>
                <a:srgbClr val="00206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Мошенничество</a:t>
            </a:r>
            <a:endParaRPr lang="ru-RU" dirty="0" smtClean="0">
              <a:solidFill>
                <a:srgbClr val="00206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Вымогательство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Фаворитизм - в государственной и общественной жизни страстное покровительство любимцам (фаворитам) и назначение любимцев на высокие должности, несмотря на то, что они не обладают ни способностями, ни знаниями, необходимыми для их службы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Злоупотребление должностными полномочиями</a:t>
            </a:r>
            <a:endParaRPr lang="ru-RU" dirty="0" smtClean="0">
              <a:solidFill>
                <a:srgbClr val="00206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2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450"/>
            <a:ext cx="9144000" cy="681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5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О чем гласит народная мудрость…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Вспомните, какие пословицы и поговорки отражают коррупционную деятельность в современном обществе?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«Не подмажешь, не поедешь» – вымогательство,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взятничество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«Рука руку моет» – групповая запланированная деятельность в подкупе.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«Загребать жар чужими руками» – несознательное соучастие в мошенничестве и аферах.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«Видит око, да зуб не мед» – безрезультативность действий борьбы с коррупцией.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71813"/>
            <a:ext cx="8229600" cy="3054350"/>
          </a:xfrm>
        </p:spPr>
        <p:txBody>
          <a:bodyPr rtlCol="0">
            <a:normAutofit fontScale="700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Основные признаки коррупционного действия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Обоюдное согласие участников действия.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Наличие взаимных обязательств.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Получение  определенных выгод и преимуществ обеими сторонами.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Принимаемое решение нарушает закон или противоречит  моральным нормам.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Сознательное подчинение общих интересов личной выгоде.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Обе стороны стремятся скрыть свои действия.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9219" name="Picture 2" descr="img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813" y="285750"/>
            <a:ext cx="4572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i="1" smtClean="0">
                <a:solidFill>
                  <a:srgbClr val="C00000"/>
                </a:solidFill>
              </a:rPr>
              <a:t>Скажем коррупции «Нет!»</a:t>
            </a:r>
          </a:p>
        </p:txBody>
      </p:sp>
      <p:pic>
        <p:nvPicPr>
          <p:cNvPr id="10243" name="Содержимое 3" descr="_corrupt0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2000" y="2141538"/>
            <a:ext cx="7620000" cy="34417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207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Понятие и виды коррупции</vt:lpstr>
      <vt:lpstr>Презентация PowerPoint</vt:lpstr>
      <vt:lpstr>Многие сравнивают  коррупцию с болячкой.  У каждой болячки есть свои причины, которые нужно лечить.   Каковы же причины коррупции? </vt:lpstr>
      <vt:lpstr>Причины коррупции: </vt:lpstr>
      <vt:lpstr>Формы коррупции </vt:lpstr>
      <vt:lpstr>Презентация PowerPoint</vt:lpstr>
      <vt:lpstr>О чем гласит народная мудрость…</vt:lpstr>
      <vt:lpstr>Презентация PowerPoint</vt:lpstr>
      <vt:lpstr>Скажем коррупции «Нет!»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Вместе против коррупции</dc:title>
  <dc:creator>Ирина</dc:creator>
  <cp:lastModifiedBy>Дмитрий</cp:lastModifiedBy>
  <cp:revision>33</cp:revision>
  <dcterms:created xsi:type="dcterms:W3CDTF">2011-12-27T18:16:15Z</dcterms:created>
  <dcterms:modified xsi:type="dcterms:W3CDTF">2024-11-18T16:38:58Z</dcterms:modified>
</cp:coreProperties>
</file>