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3" r:id="rId3"/>
    <p:sldId id="284" r:id="rId4"/>
    <p:sldId id="279" r:id="rId5"/>
    <p:sldId id="268" r:id="rId6"/>
    <p:sldId id="282" r:id="rId7"/>
    <p:sldId id="269" r:id="rId8"/>
    <p:sldId id="270" r:id="rId9"/>
    <p:sldId id="271" r:id="rId10"/>
    <p:sldId id="280" r:id="rId11"/>
    <p:sldId id="272" r:id="rId12"/>
    <p:sldId id="273" r:id="rId13"/>
    <p:sldId id="274" r:id="rId14"/>
    <p:sldId id="281" r:id="rId15"/>
    <p:sldId id="275" r:id="rId16"/>
    <p:sldId id="276" r:id="rId17"/>
    <p:sldId id="278" r:id="rId18"/>
    <p:sldId id="277" r:id="rId19"/>
    <p:sldId id="286" r:id="rId20"/>
    <p:sldId id="287" r:id="rId21"/>
    <p:sldId id="28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D55-CF98-4D85-BFD8-8EA1F4493DC6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CAA5-CE67-4F5B-BE80-0513C3072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D55-CF98-4D85-BFD8-8EA1F4493DC6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CAA5-CE67-4F5B-BE80-0513C3072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D55-CF98-4D85-BFD8-8EA1F4493DC6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CAA5-CE67-4F5B-BE80-0513C3072F7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D55-CF98-4D85-BFD8-8EA1F4493DC6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CAA5-CE67-4F5B-BE80-0513C3072F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D55-CF98-4D85-BFD8-8EA1F4493DC6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CAA5-CE67-4F5B-BE80-0513C3072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D55-CF98-4D85-BFD8-8EA1F4493DC6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CAA5-CE67-4F5B-BE80-0513C3072F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D55-CF98-4D85-BFD8-8EA1F4493DC6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CAA5-CE67-4F5B-BE80-0513C3072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D55-CF98-4D85-BFD8-8EA1F4493DC6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CAA5-CE67-4F5B-BE80-0513C3072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D55-CF98-4D85-BFD8-8EA1F4493DC6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CAA5-CE67-4F5B-BE80-0513C3072F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D55-CF98-4D85-BFD8-8EA1F4493DC6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CAA5-CE67-4F5B-BE80-0513C3072F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D55-CF98-4D85-BFD8-8EA1F4493DC6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5CAA5-CE67-4F5B-BE80-0513C3072F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3A68D55-CF98-4D85-BFD8-8EA1F4493DC6}" type="datetimeFigureOut">
              <a:rPr lang="ru-RU" smtClean="0"/>
              <a:pPr/>
              <a:t>03.02.2025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CE5CAA5-CE67-4F5B-BE80-0513C3072F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42976" y="857232"/>
            <a:ext cx="6629424" cy="35004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6600"/>
                </a:solidFill>
              </a:rPr>
              <a:t>Оценка  </a:t>
            </a:r>
            <a:r>
              <a:rPr lang="ru-RU" b="1" dirty="0">
                <a:solidFill>
                  <a:srgbClr val="006600"/>
                </a:solidFill>
              </a:rPr>
              <a:t>качества </a:t>
            </a:r>
            <a:r>
              <a:rPr lang="ru-RU" b="1" dirty="0" smtClean="0">
                <a:solidFill>
                  <a:srgbClr val="006600"/>
                </a:solidFill>
              </a:rPr>
              <a:t>образования</a:t>
            </a:r>
            <a:br>
              <a:rPr lang="ru-RU" b="1" dirty="0" smtClean="0">
                <a:solidFill>
                  <a:srgbClr val="006600"/>
                </a:solidFill>
              </a:rPr>
            </a:br>
            <a:r>
              <a:rPr lang="ru-RU" b="1" dirty="0" smtClean="0">
                <a:solidFill>
                  <a:srgbClr val="006600"/>
                </a:solidFill>
              </a:rPr>
              <a:t> в контексте ФГОС </a:t>
            </a:r>
            <a:r>
              <a:rPr lang="ru-RU" b="1" dirty="0">
                <a:solidFill>
                  <a:srgbClr val="006600"/>
                </a:solidFill>
              </a:rPr>
              <a:t/>
            </a:r>
            <a:br>
              <a:rPr lang="ru-RU" b="1" dirty="0">
                <a:solidFill>
                  <a:srgbClr val="006600"/>
                </a:solidFill>
              </a:rPr>
            </a:br>
            <a:endParaRPr lang="ru-RU" b="1" dirty="0">
              <a:solidFill>
                <a:srgbClr val="0066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255681"/>
            <a:ext cx="2636958" cy="3485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864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3529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Система оценки достижения планируемых результатов освоения ООП должна</a:t>
            </a:r>
            <a:r>
              <a:rPr lang="ru-RU" sz="2400" dirty="0" smtClean="0"/>
              <a:t>:</a:t>
            </a:r>
          </a:p>
          <a:p>
            <a:endParaRPr lang="ru-RU" sz="2400" dirty="0" smtClean="0"/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  закреплять основные </a:t>
            </a:r>
            <a:r>
              <a:rPr lang="ru-RU" sz="2400" b="1" dirty="0" smtClean="0"/>
              <a:t>направления и цели </a:t>
            </a:r>
            <a:r>
              <a:rPr lang="ru-RU" sz="2400" dirty="0" smtClean="0"/>
              <a:t>оценивания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  описывать </a:t>
            </a:r>
            <a:r>
              <a:rPr lang="ru-RU" sz="2400" b="1" dirty="0" smtClean="0"/>
              <a:t>объект и содержание </a:t>
            </a:r>
            <a:r>
              <a:rPr lang="ru-RU" sz="2400" dirty="0" smtClean="0"/>
              <a:t>оценки,</a:t>
            </a:r>
            <a:r>
              <a:rPr lang="ru-RU" sz="2400" b="1" dirty="0" smtClean="0"/>
              <a:t> критерии, процедуры и состав </a:t>
            </a:r>
            <a:r>
              <a:rPr lang="ru-RU" sz="2400" dirty="0" smtClean="0"/>
              <a:t>инструментария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 описывать </a:t>
            </a:r>
            <a:r>
              <a:rPr lang="ru-RU" sz="2400" b="1" dirty="0" smtClean="0"/>
              <a:t>формы представления </a:t>
            </a:r>
            <a:r>
              <a:rPr lang="ru-RU" sz="2400" dirty="0" smtClean="0"/>
              <a:t>результатов,</a:t>
            </a:r>
            <a:r>
              <a:rPr lang="ru-RU" sz="2400" b="1" dirty="0" smtClean="0"/>
              <a:t> условия и границы </a:t>
            </a:r>
            <a:r>
              <a:rPr lang="ru-RU" sz="2400" dirty="0" smtClean="0"/>
              <a:t>применения системы оценки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dirty="0" smtClean="0"/>
              <a:t>обеспечивать </a:t>
            </a:r>
            <a:r>
              <a:rPr lang="ru-RU" sz="2400" b="1" dirty="0" smtClean="0"/>
              <a:t>комплексный подход </a:t>
            </a:r>
            <a:r>
              <a:rPr lang="ru-RU" sz="2400" dirty="0" smtClean="0"/>
              <a:t>к оценке результатов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  обеспечивать </a:t>
            </a:r>
            <a:r>
              <a:rPr lang="ru-RU" sz="2400" b="1" dirty="0" smtClean="0"/>
              <a:t>оценку динамики </a:t>
            </a:r>
            <a:r>
              <a:rPr lang="ru-RU" sz="2400" dirty="0" smtClean="0"/>
              <a:t>индивидуальных достижений обучающихся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  предусматривать использование разнообразных </a:t>
            </a:r>
            <a:r>
              <a:rPr lang="ru-RU" sz="2400" b="1" dirty="0" smtClean="0"/>
              <a:t>методов и форм, </a:t>
            </a:r>
            <a:r>
              <a:rPr lang="ru-RU" sz="2400" dirty="0" smtClean="0"/>
              <a:t>взаимно дополняющих друг друга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089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Объектами оценки являются результаты: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/>
              <a:t> В урочной деятельности </a:t>
            </a:r>
            <a:r>
              <a:rPr lang="ru-RU" sz="2400" dirty="0" smtClean="0"/>
              <a:t>(в программах учебных предметов - личностные, </a:t>
            </a:r>
            <a:r>
              <a:rPr lang="ru-RU" sz="2400" dirty="0" err="1" smtClean="0"/>
              <a:t>метапредметные</a:t>
            </a:r>
            <a:r>
              <a:rPr lang="ru-RU" sz="2400" dirty="0" smtClean="0"/>
              <a:t> и предметные результаты) 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/>
              <a:t> Во внеурочной деятельности </a:t>
            </a:r>
            <a:r>
              <a:rPr lang="ru-RU" sz="2400" dirty="0" smtClean="0"/>
              <a:t>( в программах курсов внеурочной деятельности - личностные и </a:t>
            </a:r>
            <a:r>
              <a:rPr lang="ru-RU" sz="2400" dirty="0" err="1" smtClean="0"/>
              <a:t>метапредметные</a:t>
            </a:r>
            <a:r>
              <a:rPr lang="ru-RU" sz="2400" dirty="0" smtClean="0"/>
              <a:t> результаты) </a:t>
            </a:r>
          </a:p>
          <a:p>
            <a:r>
              <a:rPr lang="ru-RU" sz="2400" b="1" dirty="0" smtClean="0"/>
              <a:t>Результаты реализации программ (в структуре ООП):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духовно-нравственного развития, воспитания обучающихся (содержит перечень планируемых результатов)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формирования экологической культуры, ЗОЖ (содержит критерии, показатели, методику и инструментарий мониторинга достижения планируемых результатов)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коррекционной работы (содержит планируемые результаты коррекционной работы)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992888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Состав инструментария оценивания включает в себя разнообразные методы и формы, взаимно дополняющие друг друга:</a:t>
            </a:r>
          </a:p>
          <a:p>
            <a:endParaRPr lang="ru-RU" sz="2400" b="1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/>
              <a:t> письменные и устные работы, тесты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/>
              <a:t> комплексные работы на основе единого текста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/>
              <a:t> проекты, практические и творческие работы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/>
              <a:t> формы оценивания, связанные с итоговой аттестацией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/>
              <a:t> дневники достижений (портфолио)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/>
              <a:t> другие материалы для самоанализа, самооценки, наблюдений.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280920" cy="509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Формы представления результатов: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ru-RU" sz="2400" dirty="0" smtClean="0"/>
              <a:t> журналы успеваемости по предметам (в бумажном или электронном виде)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ru-RU" sz="2400" dirty="0" smtClean="0"/>
              <a:t> тетради для самостоятельной работы 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ru-RU" sz="2400" dirty="0" smtClean="0"/>
              <a:t> тексты промежуточных и итоговых контрольных работ, тестов, диктантов и результаты анализа их выполнения 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ru-RU" sz="2400" dirty="0" smtClean="0"/>
              <a:t> дневники достижений (портфолио) и аналитические справки с анализом характеристики их заполнения; 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ru-RU" sz="2400" dirty="0" smtClean="0"/>
              <a:t> результаты психолого-педагогических исследований; 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ru-RU" sz="2400" dirty="0" smtClean="0"/>
              <a:t> текстовый анализ результатов оценочной деятельности, рекомендации по работе с учащимися, не достигшими планируемые результаты.</a:t>
            </a:r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5089199"/>
            <a:ext cx="257175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068" y="330088"/>
            <a:ext cx="2212350" cy="294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4" y="395508"/>
            <a:ext cx="2160240" cy="288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66" y="3645024"/>
            <a:ext cx="3963779" cy="2234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154" y="3474494"/>
            <a:ext cx="2309303" cy="3075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470" y="362174"/>
            <a:ext cx="2207501" cy="2896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16" y="2780928"/>
            <a:ext cx="2245496" cy="297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83823"/>
            <a:ext cx="2381250" cy="315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222841"/>
            <a:ext cx="2276365" cy="3041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6" t="3544" r="6675" b="6068"/>
          <a:stretch/>
        </p:blipFill>
        <p:spPr bwMode="auto">
          <a:xfrm>
            <a:off x="3275856" y="2715596"/>
            <a:ext cx="2845521" cy="3888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Разнообразие (вариативность) методов и форм оценивания обусловлены: </a:t>
            </a:r>
          </a:p>
          <a:p>
            <a:endParaRPr lang="ru-RU" sz="2400" b="1" dirty="0" smtClean="0"/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необходимостью оценки личностных, </a:t>
            </a:r>
            <a:r>
              <a:rPr lang="ru-RU" sz="2400" dirty="0" err="1" smtClean="0"/>
              <a:t>метапредметных</a:t>
            </a:r>
            <a:r>
              <a:rPr lang="ru-RU" sz="2400" dirty="0" smtClean="0"/>
              <a:t> и предметных результатов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</a:t>
            </a:r>
            <a:r>
              <a:rPr lang="ru-RU" sz="2400" dirty="0" err="1" smtClean="0"/>
              <a:t>уровневостью</a:t>
            </a:r>
            <a:r>
              <a:rPr lang="ru-RU" sz="2400" dirty="0" smtClean="0"/>
              <a:t> оценки: «ученик научится» и «ученик получит возможность научиться»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значимостью оценки динамики индивидуальных достижений обучающихся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оцениванием достижений школьников не только в урочной, но и внеурочной деятельности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требованием к использованию стандартизированных и не стандартизированных методов (устных и письменных, индивидуальных и групповых, само-и </a:t>
            </a:r>
            <a:r>
              <a:rPr lang="ru-RU" sz="2400" dirty="0" err="1" smtClean="0"/>
              <a:t>взаимооценки</a:t>
            </a:r>
            <a:r>
              <a:rPr lang="ru-RU" sz="2400" dirty="0" smtClean="0"/>
              <a:t>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848872" cy="5041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Границы применения системы оценки определяются:</a:t>
            </a:r>
          </a:p>
          <a:p>
            <a:endParaRPr lang="ru-RU" sz="2400" b="1" dirty="0" smtClean="0"/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ru-RU" sz="2400" dirty="0" smtClean="0"/>
              <a:t> рамками образовательной деятельности (урочная, внеурочная деятельность + программы дух-нрав., экологическая, коррекционная)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ru-RU" sz="2400" dirty="0" smtClean="0"/>
              <a:t> перечнем участников образовательных отношений (обучающиеся, родители, </a:t>
            </a:r>
            <a:r>
              <a:rPr lang="ru-RU" sz="2400" dirty="0" err="1" smtClean="0"/>
              <a:t>пед</a:t>
            </a:r>
            <a:r>
              <a:rPr lang="ru-RU" sz="2400" dirty="0" smtClean="0"/>
              <a:t>. работники и организации, осуществляющие образовательную деятельность)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ru-RU" sz="2400" dirty="0" smtClean="0"/>
              <a:t> возрастными и индивидуальными особенностями обучающихся (класса, группы, отдельных школьников)</a:t>
            </a:r>
          </a:p>
          <a:p>
            <a:pPr>
              <a:lnSpc>
                <a:spcPct val="114000"/>
              </a:lnSpc>
              <a:buFont typeface="Wingdings" pitchFamily="2" charset="2"/>
              <a:buChar char="§"/>
            </a:pPr>
            <a:r>
              <a:rPr lang="ru-RU" sz="2400" dirty="0" smtClean="0"/>
              <a:t> спецификой используемых систем учебников (УМК, завершенных предметных линий)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208912" cy="4568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Требования к оценочной деятельности в условиях комплексного подхода</a:t>
            </a:r>
          </a:p>
          <a:p>
            <a:endParaRPr lang="ru-RU" sz="2400" b="1" dirty="0" smtClean="0"/>
          </a:p>
          <a:p>
            <a:pPr>
              <a:lnSpc>
                <a:spcPct val="114000"/>
              </a:lnSpc>
              <a:buFont typeface="Wingdings" pitchFamily="2" charset="2"/>
              <a:buChar char="Ø"/>
            </a:pPr>
            <a:r>
              <a:rPr lang="ru-RU" sz="2400" dirty="0" smtClean="0"/>
              <a:t>  Индивидуальный характер</a:t>
            </a:r>
          </a:p>
          <a:p>
            <a:pPr>
              <a:lnSpc>
                <a:spcPct val="114000"/>
              </a:lnSpc>
              <a:buFont typeface="Wingdings" pitchFamily="2" charset="2"/>
              <a:buChar char="Ø"/>
            </a:pPr>
            <a:r>
              <a:rPr lang="ru-RU" sz="2400" dirty="0" smtClean="0"/>
              <a:t>  Систематичность</a:t>
            </a:r>
          </a:p>
          <a:p>
            <a:pPr>
              <a:lnSpc>
                <a:spcPct val="114000"/>
              </a:lnSpc>
              <a:buFont typeface="Wingdings" pitchFamily="2" charset="2"/>
              <a:buChar char="Ø"/>
            </a:pPr>
            <a:r>
              <a:rPr lang="ru-RU" sz="2400" dirty="0" smtClean="0"/>
              <a:t>  Разнообразие форм </a:t>
            </a:r>
          </a:p>
          <a:p>
            <a:pPr>
              <a:lnSpc>
                <a:spcPct val="114000"/>
              </a:lnSpc>
              <a:buFont typeface="Wingdings" pitchFamily="2" charset="2"/>
              <a:buChar char="Ø"/>
            </a:pPr>
            <a:r>
              <a:rPr lang="ru-RU" sz="2400" dirty="0" smtClean="0"/>
              <a:t>  Всесторонность</a:t>
            </a:r>
          </a:p>
          <a:p>
            <a:pPr>
              <a:lnSpc>
                <a:spcPct val="114000"/>
              </a:lnSpc>
              <a:buFont typeface="Wingdings" pitchFamily="2" charset="2"/>
              <a:buChar char="Ø"/>
            </a:pPr>
            <a:r>
              <a:rPr lang="ru-RU" sz="2400" dirty="0" smtClean="0"/>
              <a:t>  Объективность</a:t>
            </a:r>
          </a:p>
          <a:p>
            <a:pPr>
              <a:lnSpc>
                <a:spcPct val="114000"/>
              </a:lnSpc>
              <a:buFont typeface="Wingdings" pitchFamily="2" charset="2"/>
              <a:buChar char="Ø"/>
            </a:pPr>
            <a:r>
              <a:rPr lang="ru-RU" sz="2400" dirty="0" smtClean="0"/>
              <a:t>  Дифференцированный подход</a:t>
            </a:r>
          </a:p>
          <a:p>
            <a:pPr>
              <a:lnSpc>
                <a:spcPct val="114000"/>
              </a:lnSpc>
              <a:buFont typeface="Wingdings" pitchFamily="2" charset="2"/>
              <a:buChar char="Ø"/>
            </a:pPr>
            <a:r>
              <a:rPr lang="ru-RU" sz="2400" dirty="0" smtClean="0"/>
              <a:t>  Повышение значимости самоконтроля </a:t>
            </a:r>
          </a:p>
          <a:p>
            <a:pPr>
              <a:lnSpc>
                <a:spcPct val="114000"/>
              </a:lnSpc>
              <a:buFont typeface="Wingdings" pitchFamily="2" charset="2"/>
              <a:buChar char="Ø"/>
            </a:pPr>
            <a:r>
              <a:rPr lang="ru-RU" sz="2400" dirty="0" smtClean="0"/>
              <a:t>  Единство требований педагогов</a:t>
            </a: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25144"/>
            <a:ext cx="302433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7347"/>
            <a:ext cx="83529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Комплексный подход к оценке предусматривает: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Фиксацию в </a:t>
            </a:r>
            <a:r>
              <a:rPr lang="ru-RU" sz="2400" dirty="0" smtClean="0">
                <a:solidFill>
                  <a:srgbClr val="FF0000"/>
                </a:solidFill>
              </a:rPr>
              <a:t>одной отметке </a:t>
            </a:r>
            <a:r>
              <a:rPr lang="ru-RU" sz="2400" dirty="0" smtClean="0"/>
              <a:t>личностных, </a:t>
            </a:r>
            <a:r>
              <a:rPr lang="ru-RU" sz="2400" dirty="0" err="1" smtClean="0"/>
              <a:t>метапредметных</a:t>
            </a:r>
            <a:r>
              <a:rPr lang="ru-RU" sz="2400" dirty="0" smtClean="0"/>
              <a:t> и предметных достижений (меру соотношения определяет педагог)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Возможность оценивания каждой группы планируемых результатов с использованием </a:t>
            </a:r>
            <a:r>
              <a:rPr lang="ru-RU" sz="2400" dirty="0" smtClean="0">
                <a:solidFill>
                  <a:srgbClr val="FF0000"/>
                </a:solidFill>
              </a:rPr>
              <a:t>особого (и при этом взаимосвязанного) инструментария</a:t>
            </a:r>
            <a:r>
              <a:rPr lang="ru-RU" sz="2400" dirty="0" smtClean="0"/>
              <a:t>: </a:t>
            </a:r>
          </a:p>
          <a:p>
            <a:r>
              <a:rPr lang="ru-RU" sz="2400" dirty="0" smtClean="0"/>
              <a:t>- для </a:t>
            </a:r>
            <a:r>
              <a:rPr lang="ru-RU" sz="2400" dirty="0" smtClean="0">
                <a:solidFill>
                  <a:srgbClr val="FF0000"/>
                </a:solidFill>
              </a:rPr>
              <a:t>личностных</a:t>
            </a:r>
            <a:r>
              <a:rPr lang="ru-RU" sz="2400" dirty="0" smtClean="0"/>
              <a:t> – дневников достижений, портфолио, индивидуальных характеристик, а также личностных типовых задач программы формирования УУД;</a:t>
            </a:r>
          </a:p>
          <a:p>
            <a:r>
              <a:rPr lang="ru-RU" sz="2400" dirty="0" smtClean="0"/>
              <a:t> - для </a:t>
            </a:r>
            <a:r>
              <a:rPr lang="ru-RU" sz="2400" dirty="0" err="1" smtClean="0">
                <a:solidFill>
                  <a:srgbClr val="FF0000"/>
                </a:solidFill>
              </a:rPr>
              <a:t>метапредметных</a:t>
            </a:r>
            <a:r>
              <a:rPr lang="ru-RU" sz="2400" dirty="0" smtClean="0"/>
              <a:t> – комплексных работ на основе единого текста, а также </a:t>
            </a:r>
            <a:r>
              <a:rPr lang="ru-RU" sz="2400" dirty="0" err="1" smtClean="0"/>
              <a:t>метапредметных</a:t>
            </a:r>
            <a:r>
              <a:rPr lang="ru-RU" sz="2400" dirty="0" smtClean="0"/>
              <a:t> типовых задач, представленных в программе формирования УУД; </a:t>
            </a:r>
          </a:p>
          <a:p>
            <a:r>
              <a:rPr lang="ru-RU" sz="2400" dirty="0" smtClean="0"/>
              <a:t>- для предметных – </a:t>
            </a:r>
            <a:r>
              <a:rPr lang="ru-RU" sz="2400" dirty="0" smtClean="0">
                <a:solidFill>
                  <a:srgbClr val="FF0000"/>
                </a:solidFill>
              </a:rPr>
              <a:t>предметных</a:t>
            </a:r>
            <a:r>
              <a:rPr lang="ru-RU" sz="2400" dirty="0" smtClean="0"/>
              <a:t> проверочных и контрольных работ, заданий на контроль и оценку процесса и результата деятельности, заданий повышенной сложности, выборочных диктантов...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04664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Сводная итоговая ведомость по результатам оценки портфолио </a:t>
            </a:r>
            <a:r>
              <a:rPr lang="ru-RU" b="1" dirty="0" smtClean="0"/>
              <a:t>обучающихся Вечерней </a:t>
            </a:r>
            <a:r>
              <a:rPr lang="ru-RU" b="1" dirty="0"/>
              <a:t>(сменной) школы №7 за 1 полугодие 2024-2025 учебного года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001421"/>
              </p:ext>
            </p:extLst>
          </p:nvPr>
        </p:nvGraphicFramePr>
        <p:xfrm>
          <a:off x="1043606" y="1327992"/>
          <a:ext cx="7488835" cy="50533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058"/>
                <a:gridCol w="1224136"/>
                <a:gridCol w="792088"/>
                <a:gridCol w="1080120"/>
                <a:gridCol w="1224136"/>
                <a:gridCol w="792088"/>
                <a:gridCol w="1172338"/>
                <a:gridCol w="699871"/>
              </a:tblGrid>
              <a:tr h="199146">
                <a:tc row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п/п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Классы</a:t>
                      </a: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Количество баллов по критериям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ИТОГО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  <a:tr h="11668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Занятость во внеурочной деятельности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Участие в жизни школы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Занятость обучающегося в свободное время (в исправительной колонии)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Достижения обучающихся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 vert="vert27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Исследовательская, творческая работа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 vert="vert27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481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10А ФКУ ИК-9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  <a:tr h="19914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10А ФКУ ИК-3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ПН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ПН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  <a:tr h="19914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10Б ФКУ ИК-9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  <a:tr h="22481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10Б ФКУ ИК-3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ПН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  <a:tr h="19914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10Г ФКУ ИК-10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  <a:tr h="19914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10Д ФКУ ИК-Т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  <a:tr h="19914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10К ФКУ КП-8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ПВ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  <a:tr h="19914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11А ФКУ ИК-9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ПВ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  <a:tr h="19914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11А ФКУ ИК-3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ПН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ПН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  <a:tr h="19914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11Б ФКУ ИК-9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  <a:tr h="19914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11Г ФКУ ИК-10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  <a:tr h="19914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11Д ФКУ ИК-Т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ПН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  <a:tr h="19914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12А ФКУ ИК-9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  <a:tr h="19914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12Б ФКУ ИК-3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  <a:tr h="22481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12Г ФКУ ИК-10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  <a:tr h="22481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ts val="12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12К ФКУ КП-8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ПВ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  <a:tr h="398294"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Общий итог (средний балл)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102" marR="5610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485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79928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>
              <a:lnSpc>
                <a:spcPct val="150000"/>
              </a:lnSpc>
            </a:pPr>
            <a:r>
              <a:rPr lang="ru-RU" sz="2400" dirty="0" smtClean="0"/>
              <a:t>Одним из направлений модернизации системы российского образования является совершенствование контроля и управления качеством образования, формирование общенациональной системы оценки качества образования, получаемого гражданином Российской Федерации, и реализуемых образовательных программ. Ключевая проблема современного образования - </a:t>
            </a:r>
            <a:r>
              <a:rPr lang="ru-RU" sz="2400" b="1" dirty="0" smtClean="0"/>
              <a:t>качество образования.</a:t>
            </a:r>
            <a:r>
              <a:rPr lang="ru-RU" sz="2400" dirty="0" smtClean="0"/>
              <a:t> </a:t>
            </a:r>
          </a:p>
          <a:p>
            <a:pPr indent="450000">
              <a:lnSpc>
                <a:spcPct val="150000"/>
              </a:lnSpc>
            </a:pPr>
            <a:r>
              <a:rPr lang="ru-RU" sz="2400" dirty="0" smtClean="0"/>
              <a:t>Главная задача: действия, направленные на качество образования.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9753"/>
            <a:ext cx="5660436" cy="2880320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80073"/>
            <a:ext cx="5660436" cy="331236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76872"/>
            <a:ext cx="5659965" cy="3374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052" y="1484784"/>
            <a:ext cx="5791200" cy="333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604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23528" y="589351"/>
            <a:ext cx="792088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Школьная  система  оценки  качества  образования  должна  отражать   образовательные  достижения  учеников  и  образовательный  процесс.  Это  интегральная характеристика  системы,  отражающая  степень  соответствия  реальных  достигаемых образовательных  результатов  нормативным  требованиям,  социальным  и  личностным ожиданиям.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429000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Необходимо добавить, что в повседневной школьной жизни эта системная работа включает в себя не только оценку, но и корректировку. Здесь очень важна слаженная работа всех сторон образовательного процесса: учитель, классный руководитель, администрация, родители и сами учащиеся.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79928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    </a:t>
            </a:r>
            <a:r>
              <a:rPr lang="ru-RU" sz="2400" dirty="0" smtClean="0"/>
              <a:t>В Федеральном законе «Об образовании в РФ» № 273-ФЗ в п. 29 статьи 2. записано: </a:t>
            </a:r>
            <a:r>
              <a:rPr lang="ru-RU" sz="2400" b="1" i="1" dirty="0" smtClean="0"/>
              <a:t>«Качество образования -</a:t>
            </a:r>
            <a:r>
              <a:rPr lang="ru-RU" sz="2400" dirty="0" smtClean="0"/>
              <a:t> </a:t>
            </a:r>
            <a:r>
              <a:rPr lang="ru-RU" sz="2400" b="1" i="1" dirty="0" smtClean="0"/>
              <a:t>комплексная характеристика образовательной деятельности и подготовки обучающегося, выражающая степень их соответствия ФГОС и потребностям физического или юридического лица, в интересах которого осуществляется образовательная деятельность, в том числе степень достижения планируемых результатов образовательной программы»</a:t>
            </a:r>
            <a:r>
              <a:rPr lang="ru-RU" sz="2400" dirty="0" smtClean="0"/>
              <a:t>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692696"/>
            <a:ext cx="75608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   Этим же законом определена необходимость функционирования в образовательной организации </a:t>
            </a:r>
            <a:r>
              <a:rPr lang="ru-RU" sz="2400" dirty="0" err="1" smtClean="0"/>
              <a:t>внутришкольной</a:t>
            </a:r>
            <a:r>
              <a:rPr lang="ru-RU" sz="2400" dirty="0" smtClean="0"/>
              <a:t> системы оценки качества образования (ВСОКО). Внутренняя система оценки качества образования создается с целью мониторинга результатов реализации ФГОС.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077072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/>
              <a:t>  </a:t>
            </a:r>
            <a:r>
              <a:rPr lang="ru-RU" sz="2400" dirty="0" smtClean="0"/>
              <a:t>В – внутренняя (т.е. «собственно школьная»)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/>
              <a:t>  С – система (совокупность взаимосвязанных элементов)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/>
              <a:t>  О – оценки (сличения, сопоставления с эталоном)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/>
              <a:t>  КО – качества образования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996952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     Создание школьной системы оценки качества образования призвано обеспечить обучающихся и их родителей, педагогические коллективы школ, органы управления образованием всех уровней, работодателей надежной информацией о состоянии и развитии системы образования на всех уровнях.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692696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     Внутренняя система оценки качества образования (ВСОКО) осуществляется субъектами самого учреждения и является источником информации и диагностики образовательной деятельности.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980728"/>
            <a:ext cx="6264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ВШК и ВСОКО – в чем разница?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628800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ВШК </a:t>
            </a:r>
            <a:r>
              <a:rPr lang="ru-RU" sz="2400" dirty="0"/>
              <a:t>– это форма внутренней отчетности для принятия внутренних управленческих решений.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52600" y="2708920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Цель </a:t>
            </a:r>
            <a:r>
              <a:rPr lang="ru-RU" sz="2400" b="1" dirty="0"/>
              <a:t>ВСОКО </a:t>
            </a:r>
            <a:r>
              <a:rPr lang="ru-RU" sz="2400" dirty="0"/>
              <a:t>– определить соответствие качества образовательного процесса общероссийским стандартам. Результаты такого </a:t>
            </a:r>
            <a:r>
              <a:rPr lang="ru-RU" sz="2400" dirty="0" err="1"/>
              <a:t>самообследования</a:t>
            </a:r>
            <a:r>
              <a:rPr lang="ru-RU" sz="2400" dirty="0"/>
              <a:t> доступны потребителям услуг и их заказчикам.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4488093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ФГОС </a:t>
            </a:r>
            <a:r>
              <a:rPr lang="ru-RU" sz="2400" dirty="0"/>
              <a:t>устанавливает требования к системе </a:t>
            </a:r>
            <a:r>
              <a:rPr lang="ru-RU" sz="2400" dirty="0" smtClean="0"/>
              <a:t>оценивания.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3692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1369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Современные требования к оценке:</a:t>
            </a:r>
          </a:p>
          <a:p>
            <a:endParaRPr lang="ru-RU" sz="2800" b="1" i="1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 создание надежных и технологичных </a:t>
            </a:r>
            <a:r>
              <a:rPr lang="ru-RU" sz="2400" dirty="0" smtClean="0">
                <a:solidFill>
                  <a:srgbClr val="FF0000"/>
                </a:solidFill>
              </a:rPr>
              <a:t>процедур оценки </a:t>
            </a:r>
            <a:r>
              <a:rPr lang="ru-RU" sz="2400" dirty="0" smtClean="0"/>
              <a:t>качества образовательных результатов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 формирование </a:t>
            </a:r>
            <a:r>
              <a:rPr lang="ru-RU" sz="2400" dirty="0" smtClean="0">
                <a:solidFill>
                  <a:srgbClr val="FF0000"/>
                </a:solidFill>
              </a:rPr>
              <a:t>культуры оценки </a:t>
            </a:r>
            <a:r>
              <a:rPr lang="ru-RU" sz="2400" dirty="0" smtClean="0"/>
              <a:t>качества образования у всех участников образовательных отношений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0000"/>
                </a:solidFill>
              </a:rPr>
              <a:t>  смещение акцента </a:t>
            </a:r>
            <a:r>
              <a:rPr lang="ru-RU" sz="2400" dirty="0" smtClean="0"/>
              <a:t>с предметных знаний, умений и навыков как основной цели обучения на формирование универсальных учебных действий, умения учиться, на развитие самостоятельности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0000"/>
                </a:solidFill>
              </a:rPr>
              <a:t>  направленность на изучение </a:t>
            </a:r>
            <a:r>
              <a:rPr lang="ru-RU" sz="2400" dirty="0" smtClean="0"/>
              <a:t>уровня и динамики </a:t>
            </a:r>
            <a:r>
              <a:rPr lang="ru-RU" sz="2400" dirty="0" err="1" smtClean="0"/>
              <a:t>сформированности</a:t>
            </a:r>
            <a:r>
              <a:rPr lang="ru-RU" sz="2400" dirty="0" smtClean="0"/>
              <a:t> у обучающихся личностных, </a:t>
            </a:r>
            <a:r>
              <a:rPr lang="ru-RU" sz="2400" dirty="0" err="1" smtClean="0"/>
              <a:t>метапредметных</a:t>
            </a:r>
            <a:r>
              <a:rPr lang="ru-RU" sz="2400" dirty="0" smtClean="0"/>
              <a:t>, предметных результатов и другие.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77048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Должностные обязанности работников образования в рамках ВСОКО: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   Учитель оценивает эффективность и результаты обучения по предмету (курсу, программе); осуществляет контрольно-оценочную деятельность с использованием современных способов оценивания в условиях информационно-коммуникационных технологий.</a:t>
            </a:r>
            <a:endParaRPr lang="ru-RU" sz="24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448223"/>
            <a:ext cx="3384377" cy="2252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04664"/>
            <a:ext cx="7200800" cy="86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Оценка качества результатов освоения обучающимися ООП: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84784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/>
              <a:t> Личностные результаты (самоопределение, </a:t>
            </a:r>
            <a:r>
              <a:rPr lang="ru-RU" sz="2400" dirty="0" err="1" smtClean="0"/>
              <a:t>смыслообразование</a:t>
            </a:r>
            <a:r>
              <a:rPr lang="ru-RU" sz="2400" dirty="0" smtClean="0"/>
              <a:t>, нравственно-этическая ориентация)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/>
              <a:t> </a:t>
            </a:r>
            <a:r>
              <a:rPr lang="ru-RU" sz="2400" dirty="0" err="1" smtClean="0"/>
              <a:t>Метапредметные</a:t>
            </a:r>
            <a:r>
              <a:rPr lang="ru-RU" sz="2400" dirty="0" smtClean="0"/>
              <a:t> результаты (регулятивные, познавательные, коммуникативные)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dirty="0" smtClean="0"/>
              <a:t> Предметные результаты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(знания и предметные умения)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7520">
            <a:off x="6911975" y="2915945"/>
            <a:ext cx="2232025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546</TotalTime>
  <Words>1303</Words>
  <Application>Microsoft Office PowerPoint</Application>
  <PresentationFormat>Экран (4:3)</PresentationFormat>
  <Paragraphs>236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Оценка  качества образования  в контексте ФГОС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формы оценки качества образования в рамках реализации ФГОС НОО и ФГОС ООО.</dc:title>
  <dc:creator>acer</dc:creator>
  <cp:lastModifiedBy>Школа 7</cp:lastModifiedBy>
  <cp:revision>45</cp:revision>
  <dcterms:created xsi:type="dcterms:W3CDTF">2014-10-15T15:29:47Z</dcterms:created>
  <dcterms:modified xsi:type="dcterms:W3CDTF">2025-02-03T10:05:53Z</dcterms:modified>
</cp:coreProperties>
</file>